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4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df0399d00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df0399d00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df0399d00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df0399d00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df0399d00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df0399d00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df0399d00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df0399d00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df0399d00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df0399d00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df0399d00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df0399d00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df0399d00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df0399d00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df0399d00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df0399d00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df0399d00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df0399d00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030f163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030f163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df0399d00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df0399d00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df0399d00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df0399d00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030f163f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030f163f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030f163f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030f163f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030f163f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030f163f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030f163f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030f163f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030f163f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030f163f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030f163f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030f163f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model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030f163f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030f163f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df0399d00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df0399d00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df0399d0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df0399d0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7bfa1951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a7bfa1951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df0399d0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df0399d0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df0399d00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adf0399d00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030f163f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030f163f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030f163f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b030f163f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df0399d00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df0399d00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df0399d00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df0399d00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df0399d00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df0399d00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df0399d0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df0399d0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df0399d0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df0399d0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df0399d00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df0399d00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df0399d0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df0399d0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6" name="Google Shape;56;p1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6" name="Google Shape;66;p1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6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75" name="Google Shape;75;p16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6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6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7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97" name="Google Shape;97;p2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2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6" name="Google Shape;116;p2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2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rj-DnVnkWZW0uA-jSpFbRBOC1Y3o3qUD/view" TargetMode="External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youtube.com/watch?v=BcnsO6shR3U&amp;feature=emb_logo" TargetMode="External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youtube.com/watch?v=drfpeay6uCM&amp;feature=emb_logo" TargetMode="External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youtube.com/watch?v=NheB_EiY-68&amp;feature=emb_logo" TargetMode="External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youtube.com/watch?v=NheB_EiY-68&amp;feature=emb_logo" TargetMode="External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youtube.com/watch?v=g4UbjlZOvbA&amp;feature=emb_logo" TargetMode="External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oi-org.ezproxy.lib.apsu.edu/10.14359/51683818" TargetMode="External"/><Relationship Id="rId4" Type="http://schemas.openxmlformats.org/officeDocument/2006/relationships/hyperlink" Target="https://doi-org.ezproxy.lib.apsu.edu/10.1590/0366-6913201965S12598" TargetMode="External"/><Relationship Id="rId5" Type="http://schemas.openxmlformats.org/officeDocument/2006/relationships/hyperlink" Target="https://doi-org.ezproxy.lib.apsu.edu/10.1139/cgj-2013-0194" TargetMode="External"/><Relationship Id="rId6" Type="http://schemas.openxmlformats.org/officeDocument/2006/relationships/hyperlink" Target="https://www3.epa.gov/ttncatc1/dir1/tire_eng.pdf" TargetMode="External"/><Relationship Id="rId7" Type="http://schemas.openxmlformats.org/officeDocument/2006/relationships/hyperlink" Target="https://archive.epa.gov/epawaste/conserve/materials/tires/web/html/tdf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ctrTitle"/>
          </p:nvPr>
        </p:nvSpPr>
        <p:spPr>
          <a:xfrm>
            <a:off x="598100" y="1775225"/>
            <a:ext cx="57183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Times New Roman"/>
                <a:ea typeface="Times New Roman"/>
                <a:cs typeface="Times New Roman"/>
                <a:sym typeface="Times New Roman"/>
              </a:rPr>
              <a:t>Tire Shredding Design</a:t>
            </a:r>
            <a:endParaRPr sz="4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5"/>
          <p:cNvSpPr txBox="1"/>
          <p:nvPr>
            <p:ph idx="1" type="subTitle"/>
          </p:nvPr>
        </p:nvSpPr>
        <p:spPr>
          <a:xfrm>
            <a:off x="598100" y="2715925"/>
            <a:ext cx="57183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Joseph Spear, Kenneth Shipley, Jordan Helman, Nicholas Keesler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470" y="2470801"/>
            <a:ext cx="2467352" cy="246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311700" y="2693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Shredding Process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7175"/>
            <a:ext cx="9143999" cy="4048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311700" y="1229875"/>
            <a:ext cx="1409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5"/>
          <p:cNvSpPr txBox="1"/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Schematic (Process) </a:t>
            </a:r>
            <a:endParaRPr/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2462"/>
            <a:ext cx="9143998" cy="4587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Schematic (Shredder)</a:t>
            </a:r>
            <a:endParaRPr/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7800"/>
            <a:ext cx="9144001" cy="453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Schematic (Shredder Wheel)</a:t>
            </a:r>
            <a:endParaRPr/>
          </a:p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6750"/>
            <a:ext cx="9144001" cy="461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43919"/>
            <a:ext cx="3220726" cy="231713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8"/>
          <p:cNvSpPr txBox="1"/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3D Schematic (Shredder Teeth)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38"/>
          <p:cNvSpPr txBox="1"/>
          <p:nvPr>
            <p:ph idx="1" type="body"/>
          </p:nvPr>
        </p:nvSpPr>
        <p:spPr>
          <a:xfrm>
            <a:off x="311700" y="1229875"/>
            <a:ext cx="3438600" cy="12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will develop a full 3D Schematic in CAD. Here is a preview.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6" name="Google Shape;216;p38" title="Shredder v1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0725" y="678125"/>
            <a:ext cx="5923274" cy="444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Analysis of a Simple Beam (FBD)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39"/>
          <p:cNvSpPr txBox="1"/>
          <p:nvPr>
            <p:ph idx="1" type="body"/>
          </p:nvPr>
        </p:nvSpPr>
        <p:spPr>
          <a:xfrm>
            <a:off x="6133750" y="1229875"/>
            <a:ext cx="2698500" cy="25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This FBD Analysis will be used as a starting point which we can expand upon to analyze the more complicated tire shredding system.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3" name="Google Shape;2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02400"/>
            <a:ext cx="6004701" cy="37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Analysis of a Simple Beam (Stress Analysis)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40"/>
          <p:cNvSpPr txBox="1"/>
          <p:nvPr>
            <p:ph idx="1" type="body"/>
          </p:nvPr>
        </p:nvSpPr>
        <p:spPr>
          <a:xfrm>
            <a:off x="5181950" y="1229875"/>
            <a:ext cx="36504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We will use known rubber strengths in the analysis to determine needed F that is applied. If material data sheets are given from Hankook, we will use that data.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7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1)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0" name="Google Shape;2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8025" y="2359825"/>
            <a:ext cx="3365975" cy="27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 txBox="1"/>
          <p:nvPr>
            <p:ph idx="1" type="body"/>
          </p:nvPr>
        </p:nvSpPr>
        <p:spPr>
          <a:xfrm>
            <a:off x="184550" y="4614750"/>
            <a:ext cx="59718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Times New Roman"/>
              <a:buAutoNum type="arabicPeriod"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https://www.globalspec.com/learnmore/part_fabrication_production/molding_services/rubber_molding_services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29875"/>
            <a:ext cx="5197492" cy="338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0"/>
          <p:cNvSpPr/>
          <p:nvPr/>
        </p:nvSpPr>
        <p:spPr>
          <a:xfrm>
            <a:off x="5778100" y="3249550"/>
            <a:ext cx="3366000" cy="22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311700" y="0"/>
            <a:ext cx="4260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Analysis of Bearing Stress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7175"/>
            <a:ext cx="9143999" cy="462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1325" y="0"/>
            <a:ext cx="2202675" cy="20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1"/>
          <p:cNvSpPr txBox="1"/>
          <p:nvPr/>
        </p:nvSpPr>
        <p:spPr>
          <a:xfrm>
            <a:off x="6971363" y="2020800"/>
            <a:ext cx="2142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Goodno Mechanics of Materials (p56)</a:t>
            </a:r>
            <a:endParaRPr sz="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Power Analysis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42"/>
          <p:cNvSpPr txBox="1"/>
          <p:nvPr>
            <p:ph idx="1" type="body"/>
          </p:nvPr>
        </p:nvSpPr>
        <p:spPr>
          <a:xfrm>
            <a:off x="311700" y="1229875"/>
            <a:ext cx="3053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Power needed to operate the Primary Shredder with the gathered data is calculated here.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 = Power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F = Applied force (from shafts)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 = Applied torque (from shafts)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𝜏 = Minimum required shear stress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 = Rubber chunk thickness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b = Rubber chunk depth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r = Radius of primary shredder shaft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𝜔 = Angular velocity of the shaft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650" y="1413250"/>
            <a:ext cx="5763349" cy="34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/>
          <p:nvPr>
            <p:ph type="title"/>
          </p:nvPr>
        </p:nvSpPr>
        <p:spPr>
          <a:xfrm>
            <a:off x="152400" y="429225"/>
            <a:ext cx="82083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System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Specifications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5" name="Google Shape;2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0625"/>
            <a:ext cx="8839199" cy="1925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3700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Project Summary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229875"/>
            <a:ext cx="5981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Engineer a system to process scrap rubber produced during the tire making process at Hankook Tire Manufacturing.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System should adhere to Hankook safety guidelines and OSHA standards.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Rubber shreds should be an aggregate that can be reused by other companies and not sent to waste facilities,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Ultimately improving profits and reducing negative environmental effects.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This project is a collaboration with Hankook Tire Manufacturing.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2863"/>
            <a:ext cx="4396660" cy="9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Debeader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44"/>
          <p:cNvSpPr txBox="1"/>
          <p:nvPr>
            <p:ph idx="1" type="body"/>
          </p:nvPr>
        </p:nvSpPr>
        <p:spPr>
          <a:xfrm>
            <a:off x="311700" y="1229875"/>
            <a:ext cx="4206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Name: Eagle Tire Debeader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Company: Eagle International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Link: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https://www.youtube.com/watch?v=BcnsO6shR3U&amp;feature=emb_logo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400" y="910625"/>
            <a:ext cx="4320600" cy="288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Primary Shredder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45"/>
          <p:cNvSpPr txBox="1"/>
          <p:nvPr>
            <p:ph idx="1" type="body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Name: Saturn Dual-Shaft Shredder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Company: Granutech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Link: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https://www.youtube.com/watch?v=drfpeay6uCM&amp;feature=emb_logo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id="269" name="Google Shape;26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170200"/>
            <a:ext cx="4267200" cy="2475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Secondary Shredder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46"/>
          <p:cNvSpPr txBox="1"/>
          <p:nvPr>
            <p:ph idx="1" type="body"/>
          </p:nvPr>
        </p:nvSpPr>
        <p:spPr>
          <a:xfrm>
            <a:off x="311700" y="1239500"/>
            <a:ext cx="426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Name: Saturn Grizzly Super 50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Company: Granutech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Link: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https://www.youtube.com/watch?v=NheB_EiY-68&amp;feature=emb_logo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id="276" name="Google Shape;2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170200"/>
            <a:ext cx="4267200" cy="1997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Granulator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311700" y="1275125"/>
            <a:ext cx="5103900" cy="3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Name: Saturn Grizzly Model 80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Company: Granutech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Link: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https://www.youtube.com/watch?v=NheB_EiY-68&amp;feature=emb_logo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id="283" name="Google Shape;28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5600" y="410000"/>
            <a:ext cx="3423600" cy="242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Powderizer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48"/>
          <p:cNvSpPr txBox="1"/>
          <p:nvPr>
            <p:ph idx="1" type="body"/>
          </p:nvPr>
        </p:nvSpPr>
        <p:spPr>
          <a:xfrm>
            <a:off x="311700" y="1229875"/>
            <a:ext cx="4216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Name: Saturn G4X Refiner Mill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Company: Granutech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Link: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https://www.youtube.com/watch?v=g4UbjlZOvbA&amp;feature=emb_logo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id="290" name="Google Shape;29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250" y="410000"/>
            <a:ext cx="3394526" cy="25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Primary Options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49"/>
          <p:cNvSpPr txBox="1"/>
          <p:nvPr>
            <p:ph idx="1" type="body"/>
          </p:nvPr>
        </p:nvSpPr>
        <p:spPr>
          <a:xfrm>
            <a:off x="311700" y="1229875"/>
            <a:ext cx="2658900" cy="33390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latin typeface="Times New Roman"/>
                <a:ea typeface="Times New Roman"/>
                <a:cs typeface="Times New Roman"/>
                <a:sym typeface="Times New Roman"/>
              </a:rPr>
              <a:t>Option 1 (</a:t>
            </a:r>
            <a:r>
              <a:rPr b="1" lang="en" sz="1700" u="sng">
                <a:latin typeface="Times New Roman"/>
                <a:ea typeface="Times New Roman"/>
                <a:cs typeface="Times New Roman"/>
                <a:sym typeface="Times New Roman"/>
              </a:rPr>
              <a:t>Recommended</a:t>
            </a:r>
            <a:r>
              <a:rPr b="1" lang="en" sz="1700" u="sng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System: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Debeader -&gt; Primary Shredder -&gt; Secondary Shredder -&gt; Granulator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Power Usage: 1360 hp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Power Cost: 109.4  USD/hr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System Cost: $1.3M - $1.8M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49"/>
          <p:cNvSpPr txBox="1"/>
          <p:nvPr>
            <p:ph idx="1" type="body"/>
          </p:nvPr>
        </p:nvSpPr>
        <p:spPr>
          <a:xfrm>
            <a:off x="2970725" y="1229875"/>
            <a:ext cx="2736300" cy="33390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Times New Roman"/>
                <a:ea typeface="Times New Roman"/>
                <a:cs typeface="Times New Roman"/>
                <a:sym typeface="Times New Roman"/>
              </a:rPr>
              <a:t>Option 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System: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Debeader -&gt; Primary Shredder -&gt; Secondary Shredder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Power Usage: 1060 hp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Power Cost: 85.29 USD/hr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System Cost: $1.1M - $1.7M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5706900" y="1229875"/>
            <a:ext cx="2782200" cy="3339000"/>
          </a:xfrm>
          <a:prstGeom prst="rect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Times New Roman"/>
                <a:ea typeface="Times New Roman"/>
                <a:cs typeface="Times New Roman"/>
                <a:sym typeface="Times New Roman"/>
              </a:rPr>
              <a:t>Option 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System: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Debeader -&gt; Primary Shredder -&gt; Secondary Shredder -&gt; Granulator -&gt; Powderizer.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Power Usage:1685 hp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Power Cost: 135.6 USD/hr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System Cost: $1.7M - $2.7M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Other Options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Primary options are provided from Granutech and Eagle International , it is also possible to purchase these components from other companies including: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Eco-Green Equipment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Shredwells Recycling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CM Shredders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Airborne Disposal (Jeremy Bryan)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Multiple output system where setting up some conditions can produce a variable chip size.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11700" y="410000"/>
            <a:ext cx="3851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Theorized Installation Process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311700" y="1663225"/>
            <a:ext cx="3851100" cy="29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This Gantt Chart is an early draft of a potential production/installation schedule for the Tire Shredder. (Assuming start date is 1/1/2022)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1" name="Google Shape;3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450" y="0"/>
            <a:ext cx="50615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/>
          <p:nvPr>
            <p:ph type="title"/>
          </p:nvPr>
        </p:nvSpPr>
        <p:spPr>
          <a:xfrm>
            <a:off x="311700" y="410000"/>
            <a:ext cx="4149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Hankook Site Map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52"/>
          <p:cNvSpPr txBox="1"/>
          <p:nvPr>
            <p:ph idx="1" type="body"/>
          </p:nvPr>
        </p:nvSpPr>
        <p:spPr>
          <a:xfrm>
            <a:off x="311700" y="1229875"/>
            <a:ext cx="4149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 this site map, the most updated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satellite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view of the Hankook Tires facility was acquired from Microsoft Zoom Earth.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Portion colored in Red represents the hypothetical tire shredder location, where the road would be extended to a building which houses the shredder.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8" name="Google Shape;3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900" y="0"/>
            <a:ext cx="46831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Theorized Overhead Layout</a:t>
            </a:r>
            <a:endParaRPr/>
          </a:p>
        </p:txBody>
      </p:sp>
      <p:sp>
        <p:nvSpPr>
          <p:cNvPr id="324" name="Google Shape;324;p5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800"/>
            <a:ext cx="9144000" cy="4855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Goal of the Project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It is desired that the Tire Shredder System will be able to produce a rubber aggregate that will be able to be sold to outside consumers who can use the recycled rubber.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fully developed engineering plan should be ready to present by the end of the spring semester (May 2021). This will include: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3D model of the system.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Full mechanical analysis of the shredding process and rubber isolation.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System specifications sheet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Cost analysis of the project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Bill of Materials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Installation procedures.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Small scale proof of concept prototype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Pertinent Hankook and OSHA Safety Regulations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p5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OSHA standard 29 CFR 1910.212, Machinery and Machine Guarding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One or more method of machine guarding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Attached if possible, available nearby if not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Special tools provided for moving material into and out of danger zone.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Revolving machinery shall be guarded by an enclosure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Machines should be securely anchored to prevent moving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Other pertinent OSHA standards include: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1910.219, Mechanical Power-Transmission Apparatus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1910.144, Safety Color Code for Marking Physical Hazards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1910.145, Specifications for Accident Prevention Signs and Tags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54"/>
          <p:cNvSpPr txBox="1"/>
          <p:nvPr/>
        </p:nvSpPr>
        <p:spPr>
          <a:xfrm>
            <a:off x="96150" y="4422450"/>
            <a:ext cx="64992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https://www.osha.gov/laws-regs/standardinterpretations/1985-07-12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Overall System Specifications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5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Based on option 1: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Total Power Usage: 1360 hp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Total Size: 10800 ft²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Theorized Output: 3 TPH 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Estimated Cost: $1.3 - $1.8 million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Where do we go from here?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p56"/>
          <p:cNvSpPr txBox="1"/>
          <p:nvPr>
            <p:ph idx="1" type="body"/>
          </p:nvPr>
        </p:nvSpPr>
        <p:spPr>
          <a:xfrm>
            <a:off x="311700" y="12394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This system design is our current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recommendation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to achieve the project goal. Any input from the Hankook Tire team would be greatly appreciated. Currently, we plan to: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Get in contact with companies regarding potential rubber scrap sales.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Develop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a physical model of the system.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Produce an accurate Bill of Materials and Gantt Chart.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More detailed inspection of sizes and warehouse dimensions.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Any Questions? 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5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Valadares, F., Bravo, M., &amp; de Brito, J. (2012). Concrete with Used Tire Rubber Aggregates: Mechanical Performance. </a:t>
            </a:r>
            <a:r>
              <a:rPr i="1" lang="en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ACI Materials Journal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109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(3), 283–292. </a:t>
            </a: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https://doi-org.ezproxy.lib.apsu.edu/10.14359/51683818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Arial"/>
              <a:buChar char="-"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Silva, F. M., Miranda Jr., E. J. P., Dos Santos, J. M. C., Gachet-Barbosa, L. A., Gomes, A. E., &amp; Lintz, R. C. C. (2019). The use of tire rubber in the production of high-performance concrete. </a:t>
            </a:r>
            <a:r>
              <a:rPr i="1" lang="en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Ceramica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65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(SUPL.1), 110–114. </a:t>
            </a: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https://doi-org.ezproxy.lib.apsu.edu/10.1590/0366-6913201965S12598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Arial"/>
              <a:buChar char="-"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Figueiredo, Fabio &amp; Huang, Shan-Shan &amp; Angelakopoulos, Harris &amp; Pilakoutas, Kypros &amp; Burgess, Ian. (2019). Effects of Recycled Steel and Polymer Fibres on Explosive Fire Spalling of Concrete. Fire Technology. 10.1007/s10694-019-00817-9.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Arial"/>
              <a:buChar char="-"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“Chapter 1 Tension, Compression, and Shear.” </a:t>
            </a:r>
            <a:r>
              <a:rPr i="1"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Mechanics of Materials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by James Monroe Gere and Barry J. Goodno, Cengage Learning., 2018, pp. 1–77. 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Hennebert, P., Lambert, S., Fouillen, F., &amp; Charrasse, B. (2014). Assessing the environmental impact of shredded tires as embankment fill material. Canadian Geotechnical Journal, 51(5), 469–478. </a:t>
            </a: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https://doi-org.ezproxy.lib.apsu.edu/10.1139/cgj-2013-0194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Reisman, J. I. (1997, October). Air Emissions From Scrap Tire Combustion. Retrieved October 26, 2020, from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https://www3.epa.gov/ttncatc1/dir1/tire_eng.pdf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E. (2016, February 22). Tire-Derived Fuel | Scrap Tires. Retrieved October 27, 2020, from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https://archive.epa.gov/epawaste/conserve/materials/tires/web/html/tdf.html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http://www.matweb.com/search/datasheet.aspx?matguid=40aae1f68c9e45158e7bc642568b5ea9&amp;ckck=1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Potential Rubber Shred Buyers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Concrete companies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Portland Cement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Some companies do not require steel extraction from rubber.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Fuel source companies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Playground companies/government agency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Government Agencies for embankments and other purposes.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Rubber Research - Concrete Aggregate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One potential use for recycled tire rubber is incorporating it into cement mixtures to produce concrete.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Overall positive effects on the concrete: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Increased abrasion resistance as the volume of tire aggregate is increased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Increase in energy absorption in high performance concrete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Mostly for special circumstances in which a higher allowable deformation is desired.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Cleaned steel fibres can help resist fire spalling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Negative effects: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Significant decrease in compressive strength as more tire aggregate is added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Slightly more difficult to work with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Rubber Research - Embankments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Another possible use of scrap tires is embankment fill material.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Scrap tires combined with sand in this scenario.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Great use of large chunks (50mm to 250mm).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Rubber does not need the steel fibers and textile removed.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This could be a product of a secondary shred if not the first shred.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Overall low impact on the environment.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Emission concentration limits are not exceeded.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Most concerning scenario would be post-fire effects on the environment.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If for some reason the embankment catches fire, the burnt residue must be collected and disposed of as hazardous waste.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If not properly removed, it can have significant environmental penalties.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Rubber Research - Tire Derived Fuel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Most scrap tires are already used as fuel in: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Cement kilns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Pulp and Paper mills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Steel mills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Power plants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Typically used in supplement with other fuel sources.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Not all require the removal of steel belt.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Cement kilns need iron, so the belt can possibly stay inside the tire.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About the same energy generated as oil, and 25% more than coal.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Not completely environmentally friendly, but better than fossil fuels.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Slow the consumption of fossil fuels and remove tires from landfill.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Rubber Research - Others + Discussion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Asphalt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Athletic Surfaces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Playgrounds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Sound Control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Mulch for Gardens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Devulcanization for Carbon Black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System/Shredder research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3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Tire Shredding is a common way to reduce scrap tires into a recyclable state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Primary Shredder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Single-Shaft: Cuts uniform tire pieces anywhere from 2”- 6” depending on the screen used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Two-Shaft: Produces rough shreds anywhere from 4”- 6”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Secondary Shredder (Grater)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Refines the shreds from primary shredder into tire chips of about 1” or smaller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Removes steel from the shreds with a powerful magnet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Granulator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Takes rubber chips and removes the textile producing clean rubber mulch pieces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Output rubber mulch pieces are around ⅜”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Powderizer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Takes clean rubber mulch pieces and further shreds them into a fine rubber powder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